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325" r:id="rId3"/>
    <p:sldId id="349" r:id="rId4"/>
    <p:sldId id="332" r:id="rId5"/>
    <p:sldId id="353" r:id="rId6"/>
    <p:sldId id="354" r:id="rId7"/>
    <p:sldId id="355" r:id="rId8"/>
    <p:sldId id="356" r:id="rId9"/>
    <p:sldId id="357" r:id="rId10"/>
    <p:sldId id="358" r:id="rId11"/>
    <p:sldId id="359" r:id="rId12"/>
    <p:sldId id="360" r:id="rId13"/>
    <p:sldId id="362" r:id="rId14"/>
    <p:sldId id="366" r:id="rId15"/>
    <p:sldId id="364" r:id="rId16"/>
    <p:sldId id="365" r:id="rId17"/>
    <p:sldId id="367" r:id="rId18"/>
    <p:sldId id="368" r:id="rId19"/>
    <p:sldId id="369" r:id="rId20"/>
    <p:sldId id="370" r:id="rId21"/>
    <p:sldId id="371" r:id="rId22"/>
    <p:sldId id="372" r:id="rId23"/>
    <p:sldId id="373" r:id="rId24"/>
    <p:sldId id="377" r:id="rId25"/>
    <p:sldId id="378" r:id="rId26"/>
    <p:sldId id="376" r:id="rId27"/>
    <p:sldId id="348" r:id="rId28"/>
    <p:sldId id="381" r:id="rId29"/>
    <p:sldId id="382" r:id="rId30"/>
    <p:sldId id="383" r:id="rId31"/>
    <p:sldId id="379" r:id="rId32"/>
    <p:sldId id="307" r:id="rId33"/>
  </p:sldIdLst>
  <p:sldSz cx="9144000" cy="6858000" type="screen4x3"/>
  <p:notesSz cx="6858000" cy="9144000"/>
  <p:defaultTextStyle>
    <a:defPPr>
      <a:defRPr lang="es-A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36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296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AB3CFD-C259-4397-A0E9-4525F656EE37}" type="datetimeFigureOut">
              <a:rPr lang="es-ES" smtClean="0"/>
              <a:t>29/04/2020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37AE17-C57F-4503-9F03-281A4E1318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4485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7AE17-C57F-4503-9F03-281A4E13188C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1321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16"/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7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18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19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0"/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1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2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3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4"/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/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D0FFF-C071-401F-9E43-62A2CB775F9D}" type="datetimeFigureOut">
              <a:rPr lang="es-AR"/>
              <a:pPr>
                <a:defRPr/>
              </a:pPr>
              <a:t>29/4/2020</a:t>
            </a:fld>
            <a:endParaRPr lang="es-AR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291CE-D9BC-4364-B101-EBE32BB6B5BD}" type="slidenum">
              <a:rPr lang="es-AR" altLang="es-ES"/>
              <a:pPr>
                <a:defRPr/>
              </a:pPr>
              <a:t>‹Nº›</a:t>
            </a:fld>
            <a:endParaRPr lang="es-AR" altLang="es-ES"/>
          </a:p>
        </p:txBody>
      </p:sp>
    </p:spTree>
    <p:extLst>
      <p:ext uri="{BB962C8B-B14F-4D97-AF65-F5344CB8AC3E}">
        <p14:creationId xmlns:p14="http://schemas.microsoft.com/office/powerpoint/2010/main" val="1823525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3E5BE-CB3E-4003-9FFC-27F96E71C6AD}" type="datetimeFigureOut">
              <a:rPr lang="es-AR"/>
              <a:pPr>
                <a:defRPr/>
              </a:pPr>
              <a:t>29/4/2020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77CAC-656C-410A-B188-77E38D6A0CD1}" type="slidenum">
              <a:rPr lang="es-AR" altLang="es-ES"/>
              <a:pPr>
                <a:defRPr/>
              </a:pPr>
              <a:t>‹Nº›</a:t>
            </a:fld>
            <a:endParaRPr lang="es-AR" altLang="es-ES"/>
          </a:p>
        </p:txBody>
      </p:sp>
    </p:spTree>
    <p:extLst>
      <p:ext uri="{BB962C8B-B14F-4D97-AF65-F5344CB8AC3E}">
        <p14:creationId xmlns:p14="http://schemas.microsoft.com/office/powerpoint/2010/main" val="3600719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s-ES" sz="80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24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s-ES" sz="80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6ACBA-1C81-4E2C-925B-0BA1DDF26212}" type="datetimeFigureOut">
              <a:rPr lang="es-AR"/>
              <a:pPr>
                <a:defRPr/>
              </a:pPr>
              <a:t>29/4/2020</a:t>
            </a:fld>
            <a:endParaRPr lang="es-A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15331-F114-4F46-8549-AA6F3E72E5B4}" type="slidenum">
              <a:rPr lang="es-AR" altLang="es-ES"/>
              <a:pPr>
                <a:defRPr/>
              </a:pPr>
              <a:t>‹Nº›</a:t>
            </a:fld>
            <a:endParaRPr lang="es-AR" altLang="es-ES"/>
          </a:p>
        </p:txBody>
      </p:sp>
    </p:spTree>
    <p:extLst>
      <p:ext uri="{BB962C8B-B14F-4D97-AF65-F5344CB8AC3E}">
        <p14:creationId xmlns:p14="http://schemas.microsoft.com/office/powerpoint/2010/main" val="2904970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9ADD3-0B06-4BE8-9F5C-659C27CD8AA9}" type="datetimeFigureOut">
              <a:rPr lang="es-AR"/>
              <a:pPr>
                <a:defRPr/>
              </a:pPr>
              <a:t>29/4/2020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0FFEA-A189-434C-8B32-C0D0E6BA42C3}" type="slidenum">
              <a:rPr lang="es-AR" altLang="es-ES"/>
              <a:pPr>
                <a:defRPr/>
              </a:pPr>
              <a:t>‹Nº›</a:t>
            </a:fld>
            <a:endParaRPr lang="es-AR" altLang="es-ES"/>
          </a:p>
        </p:txBody>
      </p:sp>
    </p:spTree>
    <p:extLst>
      <p:ext uri="{BB962C8B-B14F-4D97-AF65-F5344CB8AC3E}">
        <p14:creationId xmlns:p14="http://schemas.microsoft.com/office/powerpoint/2010/main" val="2861925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s-ES" sz="80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24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s-ES" sz="80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C6DB4-D9B8-4277-8A66-28644D0F00E3}" type="datetimeFigureOut">
              <a:rPr lang="es-AR"/>
              <a:pPr>
                <a:defRPr/>
              </a:pPr>
              <a:t>29/4/2020</a:t>
            </a:fld>
            <a:endParaRPr lang="es-A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E5C06-35D6-4EFE-887C-4BC290F2E832}" type="slidenum">
              <a:rPr lang="es-AR" altLang="es-ES"/>
              <a:pPr>
                <a:defRPr/>
              </a:pPr>
              <a:t>‹Nº›</a:t>
            </a:fld>
            <a:endParaRPr lang="es-AR" altLang="es-ES"/>
          </a:p>
        </p:txBody>
      </p:sp>
    </p:spTree>
    <p:extLst>
      <p:ext uri="{BB962C8B-B14F-4D97-AF65-F5344CB8AC3E}">
        <p14:creationId xmlns:p14="http://schemas.microsoft.com/office/powerpoint/2010/main" val="3134027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E1599-5FE4-4965-AFAB-CCC5B73351A3}" type="datetimeFigureOut">
              <a:rPr lang="es-AR"/>
              <a:pPr>
                <a:defRPr/>
              </a:pPr>
              <a:t>29/4/2020</a:t>
            </a:fld>
            <a:endParaRPr lang="es-A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772A7-F4AB-479D-913C-7557293CD701}" type="slidenum">
              <a:rPr lang="es-AR" altLang="es-ES"/>
              <a:pPr>
                <a:defRPr/>
              </a:pPr>
              <a:t>‹Nº›</a:t>
            </a:fld>
            <a:endParaRPr lang="es-AR" altLang="es-ES"/>
          </a:p>
        </p:txBody>
      </p:sp>
    </p:spTree>
    <p:extLst>
      <p:ext uri="{BB962C8B-B14F-4D97-AF65-F5344CB8AC3E}">
        <p14:creationId xmlns:p14="http://schemas.microsoft.com/office/powerpoint/2010/main" val="1031029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4C426-8B26-4053-B982-E766321EA187}" type="datetimeFigureOut">
              <a:rPr lang="es-AR"/>
              <a:pPr>
                <a:defRPr/>
              </a:pPr>
              <a:t>29/4/2020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86D32-DD3E-4740-81B9-1714863337E6}" type="slidenum">
              <a:rPr lang="es-AR" altLang="es-ES"/>
              <a:pPr>
                <a:defRPr/>
              </a:pPr>
              <a:t>‹Nº›</a:t>
            </a:fld>
            <a:endParaRPr lang="es-AR" altLang="es-ES"/>
          </a:p>
        </p:txBody>
      </p:sp>
    </p:spTree>
    <p:extLst>
      <p:ext uri="{BB962C8B-B14F-4D97-AF65-F5344CB8AC3E}">
        <p14:creationId xmlns:p14="http://schemas.microsoft.com/office/powerpoint/2010/main" val="36648791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5148F-231D-4487-802D-C8F5A003F71F}" type="datetimeFigureOut">
              <a:rPr lang="es-AR"/>
              <a:pPr>
                <a:defRPr/>
              </a:pPr>
              <a:t>29/4/2020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73B2D-B8A7-46F8-9113-37EBA96BBC20}" type="slidenum">
              <a:rPr lang="es-AR" altLang="es-ES"/>
              <a:pPr>
                <a:defRPr/>
              </a:pPr>
              <a:t>‹Nº›</a:t>
            </a:fld>
            <a:endParaRPr lang="es-AR" altLang="es-ES"/>
          </a:p>
        </p:txBody>
      </p:sp>
    </p:spTree>
    <p:extLst>
      <p:ext uri="{BB962C8B-B14F-4D97-AF65-F5344CB8AC3E}">
        <p14:creationId xmlns:p14="http://schemas.microsoft.com/office/powerpoint/2010/main" val="82878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29D58-93FA-48A6-BBC5-36D1BB760D32}" type="datetimeFigureOut">
              <a:rPr lang="es-AR"/>
              <a:pPr>
                <a:defRPr/>
              </a:pPr>
              <a:t>29/4/2020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A2EA2-273E-45C8-9866-7CA5F6E06A35}" type="slidenum">
              <a:rPr lang="es-AR" altLang="es-ES"/>
              <a:pPr>
                <a:defRPr/>
              </a:pPr>
              <a:t>‹Nº›</a:t>
            </a:fld>
            <a:endParaRPr lang="es-AR" altLang="es-ES"/>
          </a:p>
        </p:txBody>
      </p:sp>
    </p:spTree>
    <p:extLst>
      <p:ext uri="{BB962C8B-B14F-4D97-AF65-F5344CB8AC3E}">
        <p14:creationId xmlns:p14="http://schemas.microsoft.com/office/powerpoint/2010/main" val="2486528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FBE0D-0350-480C-A722-24DF94BB467C}" type="datetimeFigureOut">
              <a:rPr lang="es-AR"/>
              <a:pPr>
                <a:defRPr/>
              </a:pPr>
              <a:t>29/4/2020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E9E08-5B09-4C4C-A3A1-65C37560C589}" type="slidenum">
              <a:rPr lang="es-AR" altLang="es-ES"/>
              <a:pPr>
                <a:defRPr/>
              </a:pPr>
              <a:t>‹Nº›</a:t>
            </a:fld>
            <a:endParaRPr lang="es-AR" altLang="es-ES"/>
          </a:p>
        </p:txBody>
      </p:sp>
    </p:spTree>
    <p:extLst>
      <p:ext uri="{BB962C8B-B14F-4D97-AF65-F5344CB8AC3E}">
        <p14:creationId xmlns:p14="http://schemas.microsoft.com/office/powerpoint/2010/main" val="4278763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0F948-FB07-4232-AFD3-1633142CFBFB}" type="datetimeFigureOut">
              <a:rPr lang="es-AR"/>
              <a:pPr>
                <a:defRPr/>
              </a:pPr>
              <a:t>29/4/2020</a:t>
            </a:fld>
            <a:endParaRPr lang="es-A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B3E6F-281E-4CE5-94CF-6B901E842886}" type="slidenum">
              <a:rPr lang="es-AR" altLang="es-ES"/>
              <a:pPr>
                <a:defRPr/>
              </a:pPr>
              <a:t>‹Nº›</a:t>
            </a:fld>
            <a:endParaRPr lang="es-AR" altLang="es-ES"/>
          </a:p>
        </p:txBody>
      </p:sp>
    </p:spTree>
    <p:extLst>
      <p:ext uri="{BB962C8B-B14F-4D97-AF65-F5344CB8AC3E}">
        <p14:creationId xmlns:p14="http://schemas.microsoft.com/office/powerpoint/2010/main" val="376918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580B-9A84-465F-A010-81EF8D857BB4}" type="datetimeFigureOut">
              <a:rPr lang="es-AR"/>
              <a:pPr>
                <a:defRPr/>
              </a:pPr>
              <a:t>29/4/2020</a:t>
            </a:fld>
            <a:endParaRPr lang="es-A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61B10-4F24-4F8E-8B98-86A2F6635504}" type="slidenum">
              <a:rPr lang="es-AR" altLang="es-ES"/>
              <a:pPr>
                <a:defRPr/>
              </a:pPr>
              <a:t>‹Nº›</a:t>
            </a:fld>
            <a:endParaRPr lang="es-AR" altLang="es-ES"/>
          </a:p>
        </p:txBody>
      </p:sp>
    </p:spTree>
    <p:extLst>
      <p:ext uri="{BB962C8B-B14F-4D97-AF65-F5344CB8AC3E}">
        <p14:creationId xmlns:p14="http://schemas.microsoft.com/office/powerpoint/2010/main" val="738178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274B8-53D2-49BD-BE62-552C7A67C8A8}" type="datetimeFigureOut">
              <a:rPr lang="es-AR"/>
              <a:pPr>
                <a:defRPr/>
              </a:pPr>
              <a:t>29/4/2020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374FF-712C-49B7-BAEA-D06DC345DFFF}" type="slidenum">
              <a:rPr lang="es-AR" altLang="es-ES"/>
              <a:pPr>
                <a:defRPr/>
              </a:pPr>
              <a:t>‹Nº›</a:t>
            </a:fld>
            <a:endParaRPr lang="es-AR" altLang="es-ES"/>
          </a:p>
        </p:txBody>
      </p:sp>
    </p:spTree>
    <p:extLst>
      <p:ext uri="{BB962C8B-B14F-4D97-AF65-F5344CB8AC3E}">
        <p14:creationId xmlns:p14="http://schemas.microsoft.com/office/powerpoint/2010/main" val="1473336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DEA15-8D96-49D9-B6F4-74412E0FF562}" type="datetimeFigureOut">
              <a:rPr lang="es-AR"/>
              <a:pPr>
                <a:defRPr/>
              </a:pPr>
              <a:t>29/4/2020</a:t>
            </a:fld>
            <a:endParaRPr lang="es-A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9718B-367C-4DFB-B58F-E3B57BCF0FF1}" type="slidenum">
              <a:rPr lang="es-AR" altLang="es-ES"/>
              <a:pPr>
                <a:defRPr/>
              </a:pPr>
              <a:t>‹Nº›</a:t>
            </a:fld>
            <a:endParaRPr lang="es-AR" altLang="es-ES"/>
          </a:p>
        </p:txBody>
      </p:sp>
    </p:spTree>
    <p:extLst>
      <p:ext uri="{BB962C8B-B14F-4D97-AF65-F5344CB8AC3E}">
        <p14:creationId xmlns:p14="http://schemas.microsoft.com/office/powerpoint/2010/main" val="323808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52886-62B9-4BBC-96D5-EB42E8FC2695}" type="datetimeFigureOut">
              <a:rPr lang="es-AR"/>
              <a:pPr>
                <a:defRPr/>
              </a:pPr>
              <a:t>29/4/2020</a:t>
            </a:fld>
            <a:endParaRPr lang="es-A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FE185-2BD4-440E-B28F-80DA9CF0D43D}" type="slidenum">
              <a:rPr lang="es-AR" altLang="es-ES"/>
              <a:pPr>
                <a:defRPr/>
              </a:pPr>
              <a:t>‹Nº›</a:t>
            </a:fld>
            <a:endParaRPr lang="es-AR" altLang="es-ES"/>
          </a:p>
        </p:txBody>
      </p:sp>
    </p:spTree>
    <p:extLst>
      <p:ext uri="{BB962C8B-B14F-4D97-AF65-F5344CB8AC3E}">
        <p14:creationId xmlns:p14="http://schemas.microsoft.com/office/powerpoint/2010/main" val="2583731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AB9E8-9E34-4A6E-A52C-3C41FC9EA6D9}" type="datetimeFigureOut">
              <a:rPr lang="es-AR"/>
              <a:pPr>
                <a:defRPr/>
              </a:pPr>
              <a:t>29/4/2020</a:t>
            </a:fld>
            <a:endParaRPr lang="es-A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7829A-E6DE-4577-8CBB-438FAD65A9A4}" type="slidenum">
              <a:rPr lang="es-AR" altLang="es-ES"/>
              <a:pPr>
                <a:defRPr/>
              </a:pPr>
              <a:t>‹Nº›</a:t>
            </a:fld>
            <a:endParaRPr lang="es-AR" altLang="es-ES"/>
          </a:p>
        </p:txBody>
      </p:sp>
    </p:spTree>
    <p:extLst>
      <p:ext uri="{BB962C8B-B14F-4D97-AF65-F5344CB8AC3E}">
        <p14:creationId xmlns:p14="http://schemas.microsoft.com/office/powerpoint/2010/main" val="2662867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  <a:endParaRPr lang="en-US" altLang="es-E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  <a:endParaRPr lang="en-US" altLang="es-E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7745666-3A51-4C3F-B655-824C115835D7}" type="datetimeFigureOut">
              <a:rPr lang="es-AR"/>
              <a:pPr>
                <a:defRPr/>
              </a:pPr>
              <a:t>29/4/2020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FFC0E80C-707F-400B-8CF2-4630190CCD84}" type="slidenum">
              <a:rPr lang="es-AR" altLang="es-ES"/>
              <a:pPr>
                <a:defRPr/>
              </a:pPr>
              <a:t>‹Nº›</a:t>
            </a:fld>
            <a:endParaRPr lang="es-AR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13" r:id="rId11"/>
    <p:sldLayoutId id="2147483708" r:id="rId12"/>
    <p:sldLayoutId id="2147483714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lial.grm.sld.cu/modules.php?name=News&amp;new_topic=2&amp;author=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ubtitle 2"/>
          <p:cNvSpPr>
            <a:spLocks noGrp="1"/>
          </p:cNvSpPr>
          <p:nvPr>
            <p:ph type="subTitle" idx="1"/>
          </p:nvPr>
        </p:nvSpPr>
        <p:spPr>
          <a:xfrm>
            <a:off x="63823" y="3789040"/>
            <a:ext cx="9144000" cy="1857375"/>
          </a:xfrm>
        </p:spPr>
        <p:txBody>
          <a:bodyPr/>
          <a:lstStyle/>
          <a:p>
            <a:pPr algn="l" eaLnBrk="1" hangingPunct="1"/>
            <a:r>
              <a:rPr lang="es-AR" altLang="es-E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es-AR" altLang="es-E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Ponente :Dra</a:t>
            </a:r>
            <a:r>
              <a:rPr lang="es-AR" alt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. Eva Alejandrina Lluis Hernández .</a:t>
            </a:r>
          </a:p>
          <a:p>
            <a:pPr eaLnBrk="1" hangingPunct="1"/>
            <a:r>
              <a:rPr lang="es-AR" alt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Especialista de I </a:t>
            </a:r>
            <a:r>
              <a:rPr lang="es-AR" alt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2do grado </a:t>
            </a:r>
            <a:r>
              <a:rPr lang="es-AR" alt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Bioquímica Clínica</a:t>
            </a:r>
          </a:p>
          <a:p>
            <a:pPr algn="ctr" eaLnBrk="1" hangingPunct="1"/>
            <a:r>
              <a:rPr lang="es-AR" alt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Profesora auxiliar</a:t>
            </a:r>
          </a:p>
        </p:txBody>
      </p:sp>
      <p:sp>
        <p:nvSpPr>
          <p:cNvPr id="5123" name="4 CuadroTexto"/>
          <p:cNvSpPr txBox="1">
            <a:spLocks noChangeArrowheads="1"/>
          </p:cNvSpPr>
          <p:nvPr/>
        </p:nvSpPr>
        <p:spPr bwMode="auto">
          <a:xfrm>
            <a:off x="1220788" y="142875"/>
            <a:ext cx="68802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2800" dirty="0">
                <a:solidFill>
                  <a:schemeClr val="tx1"/>
                </a:solidFill>
                <a:latin typeface="Arial" panose="020B0604020202020204" pitchFamily="34" charset="0"/>
              </a:rPr>
              <a:t>Universidad  de Ciencias Médicas de Granma. FCM Celia Sánchez Manduley </a:t>
            </a:r>
          </a:p>
        </p:txBody>
      </p:sp>
      <p:pic>
        <p:nvPicPr>
          <p:cNvPr id="6" name="Picture 5" descr="Cub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604" y="5497586"/>
            <a:ext cx="863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Noticias de Salud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2" y="119856"/>
            <a:ext cx="863475" cy="945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-90328" y="1555899"/>
            <a:ext cx="9072563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2800" dirty="0" smtClean="0">
                <a:latin typeface="Arial" charset="0"/>
              </a:rPr>
              <a:t>Conferencia</a:t>
            </a:r>
            <a:endParaRPr lang="es-ES" sz="2800" dirty="0">
              <a:latin typeface="Arial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233201" y="2636912"/>
            <a:ext cx="87490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b="1" dirty="0"/>
              <a:t>Caracterización biomolecular  y clínica  del   </a:t>
            </a:r>
            <a:r>
              <a:rPr lang="es-ES_tradnl" sz="2400" b="1" dirty="0" smtClean="0"/>
              <a:t>Paludismo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9512" y="404664"/>
            <a:ext cx="8568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Tras un período (</a:t>
            </a:r>
            <a:r>
              <a:rPr lang="es-ES_tradnl" sz="2400" dirty="0" err="1" smtClean="0">
                <a:solidFill>
                  <a:srgbClr val="000000"/>
                </a:solidFill>
                <a:ea typeface="Times New Roman" panose="02020603050405020304" pitchFamily="18" charset="0"/>
              </a:rPr>
              <a:t>prelatente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) de entre 6 y 16 días, según la especie, los </a:t>
            </a:r>
            <a:r>
              <a:rPr lang="es-ES_tradnl" sz="2400" dirty="0" err="1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merozoito</a:t>
            </a:r>
            <a:r>
              <a:rPr lang="es-ES_tradnl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s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o células hijas pasan a la sangre e invaden los hematíes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. 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En el caso de 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P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falciparum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y 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P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malariae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la fase hepática termina en este punto. </a:t>
            </a:r>
            <a:endParaRPr lang="es-ES_tradnl" sz="24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Sin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embargo, en las otras dos especies algunas formas hepáticas se diferencian en los denominados </a:t>
            </a:r>
            <a:r>
              <a:rPr lang="es-ES_tradnl" sz="2400" dirty="0" err="1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hipnozoitos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, que permanecen en estado silente, invaden los hematíes y producen nuevos episodios clínicos meses o años más 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tarde.</a:t>
            </a:r>
            <a:endParaRPr lang="es-E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10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620688"/>
            <a:ext cx="89644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La fase de </a:t>
            </a:r>
            <a:r>
              <a:rPr lang="es-ES_tradnl" sz="2400" dirty="0" err="1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esquizogonia</a:t>
            </a:r>
            <a:r>
              <a:rPr lang="es-ES_tradnl" sz="2400" dirty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s-ES_tradnl" sz="2400" dirty="0" err="1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eritrocitaria</a:t>
            </a:r>
            <a:r>
              <a:rPr lang="es-ES_tradnl" sz="2400" dirty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comienza cuando los </a:t>
            </a:r>
            <a:r>
              <a:rPr lang="es-ES_tradnl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merozoitos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liberados del </a:t>
            </a:r>
            <a:r>
              <a:rPr lang="es-ES_tradnl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esquizonte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hepático invaden los hematíes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. 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En los estadios iniciales, el parásito adopta formas anulares conocidas como anillos o </a:t>
            </a:r>
            <a:r>
              <a:rPr lang="es-ES_tradnl" sz="2400" dirty="0" err="1" smtClean="0">
                <a:solidFill>
                  <a:srgbClr val="000000"/>
                </a:solidFill>
                <a:ea typeface="Times New Roman" panose="02020603050405020304" pitchFamily="18" charset="0"/>
              </a:rPr>
              <a:t>trofozoitos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.</a:t>
            </a:r>
            <a:endParaRPr lang="es-ES_tradnl" sz="24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_tradnl" sz="2400" dirty="0" smtClean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En el curso de su desarrollo, 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el </a:t>
            </a:r>
            <a:r>
              <a:rPr lang="es-ES_tradnl" sz="2400" dirty="0" err="1" smtClean="0">
                <a:solidFill>
                  <a:srgbClr val="000000"/>
                </a:solidFill>
                <a:ea typeface="Times New Roman" panose="02020603050405020304" pitchFamily="18" charset="0"/>
              </a:rPr>
              <a:t>trofozoito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absorbe la hemoglobina del eritrocito, resultando </a:t>
            </a:r>
            <a:r>
              <a:rPr lang="es-ES_tradnl" sz="2400" dirty="0" smtClean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el pigmento </a:t>
            </a:r>
            <a:r>
              <a:rPr lang="es-ES_tradnl" sz="2400" dirty="0" err="1" smtClean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hemozoína</a:t>
            </a:r>
            <a:r>
              <a:rPr lang="es-ES_tradnl" sz="2400" dirty="0" smtClean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como producto de la digestión.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El hierro presente en este pigmento no es reutilizable para la síntesis de hemoglobina. Tras un período de maduración, el </a:t>
            </a:r>
            <a:r>
              <a:rPr lang="es-ES_tradnl" sz="2400" dirty="0" err="1" smtClean="0">
                <a:solidFill>
                  <a:srgbClr val="000000"/>
                </a:solidFill>
                <a:ea typeface="Times New Roman" panose="02020603050405020304" pitchFamily="18" charset="0"/>
              </a:rPr>
              <a:t>trofozoito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se divide formando un </a:t>
            </a:r>
            <a:r>
              <a:rPr lang="es-ES_tradnl" sz="2400" dirty="0" err="1" smtClean="0">
                <a:solidFill>
                  <a:srgbClr val="000000"/>
                </a:solidFill>
                <a:ea typeface="Times New Roman" panose="02020603050405020304" pitchFamily="18" charset="0"/>
              </a:rPr>
              <a:t>esquizonte</a:t>
            </a:r>
            <a:endParaRPr lang="es-ES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72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044" y="-35841"/>
            <a:ext cx="913895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Cuando el </a:t>
            </a:r>
            <a:r>
              <a:rPr lang="es-ES" sz="2400" dirty="0" err="1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esquizonte</a:t>
            </a:r>
            <a:r>
              <a:rPr lang="es-ES" sz="2400" dirty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maduro </a:t>
            </a:r>
            <a:r>
              <a:rPr lang="es-ES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contiene un número determinado de </a:t>
            </a:r>
            <a:r>
              <a:rPr lang="es-ES" sz="2400" dirty="0" err="1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merozoitos</a:t>
            </a:r>
            <a:r>
              <a:rPr lang="es-ES" sz="2400" dirty="0" smtClean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, el </a:t>
            </a:r>
            <a:r>
              <a:rPr lang="es-ES" sz="2400" dirty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hematíe es destruido </a:t>
            </a:r>
            <a:r>
              <a:rPr lang="es-ES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y aquellos son liberados a la sangre</a:t>
            </a:r>
            <a:r>
              <a:rPr lang="es-ES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Los </a:t>
            </a:r>
            <a:r>
              <a:rPr lang="es-ES_tradnl" sz="2400" dirty="0" err="1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merozoitos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invaden entonces </a:t>
            </a:r>
            <a:r>
              <a:rPr lang="es-ES_tradnl" sz="2400" dirty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nuevos eritrocitos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, en los que se desarrolla otra generación de 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parásitos</a:t>
            </a: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Se ha sugerido, también, su implicación en la afectación placentaria, la supresión de la eritropoyesis y la inhibición de la 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gluconeogénesis y la </a:t>
            </a:r>
            <a:r>
              <a:rPr lang="es-ES_tradnl" sz="2400" dirty="0" err="1" smtClean="0">
                <a:solidFill>
                  <a:srgbClr val="000000"/>
                </a:solidFill>
                <a:ea typeface="Times New Roman" panose="02020603050405020304" pitchFamily="18" charset="0"/>
              </a:rPr>
              <a:t>ureogénesis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.</a:t>
            </a:r>
            <a:endParaRPr lang="es-E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endParaRPr lang="es-ES_tradnl" sz="24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92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7524" y="4221088"/>
            <a:ext cx="83529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s-ES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Las </a:t>
            </a:r>
            <a:r>
              <a:rPr lang="es-ES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citocinas</a:t>
            </a:r>
            <a:r>
              <a:rPr lang="es-ES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son responsables de la mayoría de los signos y síntomas de la enfermedad, en particular de la fiebre y el malestar</a:t>
            </a:r>
            <a:r>
              <a:rPr lang="es-ES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.</a:t>
            </a:r>
            <a:endParaRPr lang="es-ES" sz="2400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5536" y="692696"/>
            <a:ext cx="813690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_tradnl" sz="2400" dirty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La patogenia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del paludismo </a:t>
            </a:r>
            <a:endParaRPr lang="es-ES_tradnl" sz="24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2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Resulta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de la destrucción de los eritrocitos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,</a:t>
            </a:r>
          </a:p>
          <a:p>
            <a:pPr marL="342900" indent="-342900" algn="just">
              <a:lnSpc>
                <a:spcPct val="2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La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liberación en la circulación de los productos de degradación del parásito y el 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hematíe</a:t>
            </a:r>
          </a:p>
          <a:p>
            <a:pPr marL="342900" indent="-342900" algn="just">
              <a:lnSpc>
                <a:spcPct val="2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La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reacción del huésped frente a dichos sucesos.(9.15) </a:t>
            </a:r>
          </a:p>
        </p:txBody>
      </p:sp>
    </p:spTree>
    <p:extLst>
      <p:ext uri="{BB962C8B-B14F-4D97-AF65-F5344CB8AC3E}">
        <p14:creationId xmlns:p14="http://schemas.microsoft.com/office/powerpoint/2010/main" val="267370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51520" y="908720"/>
            <a:ext cx="84969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Los fenómenos fisiopatológicos reconocidos actualmente pueden resumirse en los siguientes</a:t>
            </a:r>
            <a:r>
              <a:rPr lang="es-ES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:</a:t>
            </a:r>
          </a:p>
          <a:p>
            <a:pPr marL="457200" indent="-457200" algn="just">
              <a:lnSpc>
                <a:spcPct val="200000"/>
              </a:lnSpc>
              <a:spcAft>
                <a:spcPts val="0"/>
              </a:spcAft>
              <a:buAutoNum type="arabicPeriod"/>
            </a:pPr>
            <a:r>
              <a:rPr lang="es-ES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Toxicidad </a:t>
            </a:r>
            <a:r>
              <a:rPr lang="es-ES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de las </a:t>
            </a:r>
            <a:r>
              <a:rPr lang="es-ES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citocinas</a:t>
            </a:r>
            <a:r>
              <a:rPr lang="es-ES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s-ES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Los parásitos de la malaria inducen la liberación de </a:t>
            </a:r>
            <a:r>
              <a:rPr lang="es-ES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citocinas</a:t>
            </a:r>
            <a:r>
              <a:rPr lang="es-ES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de los macrófagos, fundamentalmente el </a:t>
            </a:r>
            <a:r>
              <a:rPr lang="es-ES" sz="2400" b="1" u="sng" dirty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TNF</a:t>
            </a:r>
            <a:r>
              <a:rPr lang="es-ES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y la IL-1, los cuales estimulan a su vez la liberación de otras </a:t>
            </a:r>
            <a:r>
              <a:rPr lang="es-ES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citosinas</a:t>
            </a: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s-ES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(</a:t>
            </a:r>
            <a:r>
              <a:rPr lang="es-ES" sz="2400" dirty="0">
                <a:latin typeface="Arial Black" panose="020B0A04020102020204" pitchFamily="34" charset="0"/>
                <a:ea typeface="Times New Roman" panose="02020603050405020304" pitchFamily="18" charset="0"/>
              </a:rPr>
              <a:t>IL-6</a:t>
            </a:r>
            <a:r>
              <a:rPr lang="es-ES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, </a:t>
            </a:r>
            <a:r>
              <a:rPr lang="es-ES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IL-8)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57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95536" y="836712"/>
            <a:ext cx="842493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2. </a:t>
            </a:r>
            <a:r>
              <a:rPr lang="es-ES" sz="2400" dirty="0" err="1"/>
              <a:t>Citoadherencia</a:t>
            </a:r>
            <a:r>
              <a:rPr lang="es-ES" sz="2400" dirty="0"/>
              <a:t>. </a:t>
            </a:r>
            <a:endParaRPr lang="es-ES" sz="2400" dirty="0" smtClean="0"/>
          </a:p>
          <a:p>
            <a:endParaRPr lang="es-ES" sz="2400" dirty="0" smtClean="0"/>
          </a:p>
          <a:p>
            <a:r>
              <a:rPr lang="es-ES" sz="2400" dirty="0" smtClean="0"/>
              <a:t>Se </a:t>
            </a:r>
            <a:r>
              <a:rPr lang="es-ES" sz="2400" dirty="0"/>
              <a:t>denomina así al proceso por el cual los eritrocitos que contienen formas maduras del P. </a:t>
            </a:r>
            <a:r>
              <a:rPr lang="es-ES" sz="2400" dirty="0" err="1"/>
              <a:t>falciparum</a:t>
            </a:r>
            <a:r>
              <a:rPr lang="es-ES" sz="2400" dirty="0"/>
              <a:t> se adhieren al endotelio de los capilares, desapareciendo de la circulación, </a:t>
            </a:r>
            <a:r>
              <a:rPr lang="es-ES" sz="2400" b="1" u="sng" dirty="0"/>
              <a:t>fenómeno que se conoce como secuestro</a:t>
            </a:r>
            <a:r>
              <a:rPr lang="es-ES" sz="2400" b="1" u="sng" dirty="0" smtClean="0"/>
              <a:t>.</a:t>
            </a:r>
          </a:p>
          <a:p>
            <a:r>
              <a:rPr lang="es-ES" sz="2400" dirty="0" smtClean="0"/>
              <a:t> </a:t>
            </a:r>
          </a:p>
          <a:p>
            <a:r>
              <a:rPr lang="es-ES" sz="2400" dirty="0" smtClean="0"/>
              <a:t>En </a:t>
            </a:r>
            <a:r>
              <a:rPr lang="es-ES" sz="2400" dirty="0"/>
              <a:t>consecuencia, mientras que en las otras especies de </a:t>
            </a:r>
            <a:r>
              <a:rPr lang="es-ES" sz="2400" dirty="0" err="1"/>
              <a:t>Plasmodium</a:t>
            </a:r>
            <a:r>
              <a:rPr lang="es-ES" sz="2400" dirty="0"/>
              <a:t> los parásitos maduros se encuentran a menudo en la circulación, su hallazgo en la infección por el P. </a:t>
            </a:r>
            <a:r>
              <a:rPr lang="es-ES" sz="2400" dirty="0" err="1"/>
              <a:t>falciparum</a:t>
            </a:r>
            <a:r>
              <a:rPr lang="es-ES" sz="2400" dirty="0"/>
              <a:t> es raro y constituye un signo de </a:t>
            </a:r>
            <a:r>
              <a:rPr lang="es-ES" sz="2400" dirty="0" smtClean="0"/>
              <a:t>gravedad.</a:t>
            </a:r>
          </a:p>
          <a:p>
            <a:r>
              <a:rPr lang="es-ES" sz="2400" dirty="0" smtClean="0"/>
              <a:t> </a:t>
            </a:r>
            <a:r>
              <a:rPr lang="es-ES" sz="2400" dirty="0"/>
              <a:t>El secuestro ocurre, sobre todo, en órganos vitales como el cerebro, el corazón, el hígado y los riñones. (17,19)</a:t>
            </a:r>
          </a:p>
          <a:p>
            <a:r>
              <a:rPr lang="es-ES" dirty="0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8060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67544" y="692696"/>
            <a:ext cx="799288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La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citoadherencia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 causa obstrucción </a:t>
            </a:r>
            <a:r>
              <a:rPr lang="es-ES_tradnl" sz="2400" b="1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Y  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la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reducción en el aporte de oxígeno a las células, con las consiguientes </a:t>
            </a:r>
            <a:r>
              <a:rPr lang="es-ES_tradnl" sz="2400" dirty="0">
                <a:latin typeface="Arial Black" panose="020B0A04020102020204" pitchFamily="34" charset="0"/>
                <a:ea typeface="Times New Roman" panose="02020603050405020304" pitchFamily="18" charset="0"/>
              </a:rPr>
              <a:t>glucólisis anaerobia y acidosis láctica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.</a:t>
            </a:r>
          </a:p>
          <a:p>
            <a:endParaRPr lang="es-ES_tradnl" sz="24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La </a:t>
            </a:r>
            <a:r>
              <a:rPr lang="es-ES_tradnl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citoadherencia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es mediada por una serie de proteínas derivadas del parásito que </a:t>
            </a:r>
            <a:r>
              <a:rPr lang="es-ES_tradnl" sz="2400" dirty="0">
                <a:ea typeface="Times New Roman" panose="02020603050405020304" pitchFamily="18" charset="0"/>
              </a:rPr>
              <a:t>se encuentran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en la membrana del eritrocito infectado, donde dan lugar a protuberancias por las cuales se unen al endotelio vascular.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72834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9512" y="404664"/>
            <a:ext cx="7848872" cy="44096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3. Formaciones en roseta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Los hematíes </a:t>
            </a:r>
            <a:r>
              <a:rPr lang="es-ES_tradnl" sz="2400" dirty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no infectados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se adhieren a eritrocitos parasitados formando rosetas. </a:t>
            </a:r>
            <a:endParaRPr lang="es-ES_tradnl" sz="24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No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es un fenómeno exclusivo del 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P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falciparum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, aunque se ha relacionado con el paludismo cerebral causado por este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.</a:t>
            </a:r>
            <a:r>
              <a:rPr lang="es-ES_tradnl" sz="2400" dirty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6447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67544" y="260648"/>
            <a:ext cx="792088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_tradnl" sz="2400" dirty="0"/>
              <a:t>4. </a:t>
            </a:r>
            <a:r>
              <a:rPr lang="es-ES_tradnl" sz="2400" dirty="0" smtClean="0"/>
              <a:t>Deformidad.</a:t>
            </a: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_tradnl" sz="2400" dirty="0" smtClean="0"/>
              <a:t> </a:t>
            </a:r>
            <a:r>
              <a:rPr lang="es-ES_tradnl" sz="2400" dirty="0"/>
              <a:t>La forma bicóncava y la flexibilidad normal del eritrocito se modifica en los hematíes parasitados haciéndose más rígida y esférica. </a:t>
            </a:r>
            <a:r>
              <a:rPr lang="es-ES_tradnl" sz="2400" dirty="0" smtClean="0"/>
              <a:t>Provocando obstrucción </a:t>
            </a:r>
            <a:r>
              <a:rPr lang="es-ES_tradnl" sz="2400" dirty="0" err="1"/>
              <a:t>microvascular</a:t>
            </a:r>
            <a:r>
              <a:rPr lang="es-ES_tradnl" sz="2400" dirty="0"/>
              <a:t> y </a:t>
            </a:r>
            <a:r>
              <a:rPr lang="es-ES_tradnl" sz="2400" dirty="0" smtClean="0"/>
              <a:t>crisis de </a:t>
            </a:r>
            <a:r>
              <a:rPr lang="es-ES_tradnl" sz="2400" dirty="0"/>
              <a:t>secuestro. </a:t>
            </a:r>
            <a:endParaRPr lang="es-ES" sz="2400" dirty="0"/>
          </a:p>
          <a:p>
            <a:r>
              <a:rPr lang="es-ES_tradnl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131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23528" y="476672"/>
            <a:ext cx="8424936" cy="5305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La anemia es común a todas las especies del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Plasmodium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, aunque sólo en el caso del 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P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falciparum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puede ser fulminante debido a la destrucción masiva de hematíes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La causa de la anemia es multifactorial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A la rotura de los hematíes parasitados se añaden fenómenos inmunológicos que destruyen hematíes no parasitados y </a:t>
            </a:r>
            <a:r>
              <a:rPr lang="es-ES_tradnl" sz="2538" dirty="0" err="1" smtClean="0">
                <a:solidFill>
                  <a:srgbClr val="000000"/>
                </a:solidFill>
                <a:ea typeface="Times New Roman" panose="02020603050405020304" pitchFamily="18" charset="0"/>
              </a:rPr>
              <a:t>dis</a:t>
            </a:r>
            <a:r>
              <a:rPr lang="es-ES_tradnl" sz="2538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-eritropoyesis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de la médula ósea. 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endParaRPr lang="es-E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13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ángulo 1"/>
          <p:cNvSpPr>
            <a:spLocks noChangeArrowheads="1"/>
          </p:cNvSpPr>
          <p:nvPr/>
        </p:nvSpPr>
        <p:spPr bwMode="auto">
          <a:xfrm>
            <a:off x="251520" y="-23850"/>
            <a:ext cx="8568952" cy="545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lang="es-ES_tradnl" altLang="es-ES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INTRODUCCION </a:t>
            </a:r>
          </a:p>
        </p:txBody>
      </p:sp>
      <p:sp>
        <p:nvSpPr>
          <p:cNvPr id="6147" name="Rectángulo 3"/>
          <p:cNvSpPr>
            <a:spLocks noChangeArrowheads="1"/>
          </p:cNvSpPr>
          <p:nvPr/>
        </p:nvSpPr>
        <p:spPr bwMode="auto">
          <a:xfrm>
            <a:off x="251521" y="836712"/>
            <a:ext cx="8568952" cy="5563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2400" dirty="0">
                <a:solidFill>
                  <a:schemeClr val="tx1"/>
                </a:solidFill>
                <a:latin typeface="Arial Black" panose="020B0A04020102020204" pitchFamily="34" charset="0"/>
              </a:rPr>
              <a:t>El Paludismo</a:t>
            </a:r>
            <a:r>
              <a:rPr lang="es-ES" altLang="es-ES" sz="2400" dirty="0">
                <a:solidFill>
                  <a:schemeClr val="tx1"/>
                </a:solidFill>
                <a:latin typeface="Arial" panose="020B0604020202020204" pitchFamily="34" charset="0"/>
              </a:rPr>
              <a:t> (Malaria) es una enfermedad </a:t>
            </a:r>
            <a:r>
              <a:rPr lang="es-ES" altLang="es-ES" sz="2400" dirty="0">
                <a:solidFill>
                  <a:schemeClr val="tx1"/>
                </a:solidFill>
                <a:latin typeface="Arial Black" panose="020B0A04020102020204" pitchFamily="34" charset="0"/>
              </a:rPr>
              <a:t>infecciosa</a:t>
            </a:r>
            <a:r>
              <a:rPr lang="es-ES" altLang="es-ES" sz="2400" dirty="0">
                <a:solidFill>
                  <a:schemeClr val="tx1"/>
                </a:solidFill>
                <a:latin typeface="Arial" panose="020B0604020202020204" pitchFamily="34" charset="0"/>
              </a:rPr>
              <a:t> que se observa en todas las </a:t>
            </a:r>
            <a:r>
              <a:rPr lang="es-ES" altLang="es-ES" sz="2400" dirty="0">
                <a:solidFill>
                  <a:schemeClr val="tx1"/>
                </a:solidFill>
                <a:latin typeface="Arial Black" panose="020B0A04020102020204" pitchFamily="34" charset="0"/>
              </a:rPr>
              <a:t>regiones tropicales </a:t>
            </a:r>
            <a:r>
              <a:rPr lang="es-ES" altLang="es-ES" sz="2400" dirty="0">
                <a:solidFill>
                  <a:schemeClr val="tx1"/>
                </a:solidFill>
                <a:latin typeface="Arial" panose="020B0604020202020204" pitchFamily="34" charset="0"/>
              </a:rPr>
              <a:t>del mundo y constituye uno de los problemas más graves de salud en más de 90 países</a:t>
            </a:r>
            <a:r>
              <a:rPr lang="es-ES" altLang="es-ES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s-ES" altLang="es-ES" sz="2400" dirty="0">
                <a:solidFill>
                  <a:schemeClr val="tx1"/>
                </a:solidFill>
                <a:latin typeface="Arial" panose="020B0604020202020204" pitchFamily="34" charset="0"/>
              </a:rPr>
              <a:t>La OMS estima entre 300 millones y 500 millones de casos clínicos cada año y una mortalidad que oscila de 1 500 000 a 2 700 000 al año  a nivel mundial. </a:t>
            </a:r>
            <a:endParaRPr lang="es-ES" altLang="es-ES" sz="2400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De </a:t>
            </a:r>
            <a:r>
              <a:rPr lang="es-ES" altLang="es-ES" sz="2400" dirty="0">
                <a:solidFill>
                  <a:schemeClr val="tx1"/>
                </a:solidFill>
                <a:latin typeface="Arial" panose="020B0604020202020204" pitchFamily="34" charset="0"/>
              </a:rPr>
              <a:t>ello el 90% de los casos ocurren en África tropical y resulta del 10 al 30% de los ingresos hospitalarios y del 15 al 25% de las muertes en menores de 5 años.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7504" y="692696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ANATOMÍA PATOLÓGICA</a:t>
            </a:r>
            <a:endParaRPr lang="es-ES" sz="24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Los órganos más afectados durante la infección </a:t>
            </a:r>
            <a:r>
              <a:rPr lang="es-ES_tradnl" sz="2400" dirty="0" err="1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malárica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presentan las siguientes alteraciones:</a:t>
            </a:r>
            <a:endParaRPr lang="es-ES" sz="24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1. Macroscópicamente el cerebro puede tener un aspecto edematoso con múltiples hemorragias petequiales a lo largo de la sustancia blanca.</a:t>
            </a:r>
            <a:endParaRPr lang="es-ES" sz="2400" dirty="0"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87524" y="4365104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2. El bazo presenta a menudo un color oscuro debido al pigmento </a:t>
            </a:r>
            <a:r>
              <a:rPr lang="es-ES_tradnl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malárico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, se halla aumentado de tamaño y es blando y friable.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90344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67544" y="692696"/>
            <a:ext cx="79208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_tradnl" sz="2400" dirty="0" smtClean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3. El </a:t>
            </a:r>
            <a:r>
              <a:rPr lang="es-ES_tradnl" sz="2400" dirty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hígado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se encuentra con frecuencia aumentado de tamaño en las infecciones por el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 P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falciparum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, el 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P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vivax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y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el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 P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malariae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, </a:t>
            </a:r>
            <a:endParaRPr lang="es-ES_tradnl" sz="24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La </a:t>
            </a:r>
            <a:r>
              <a:rPr lang="es-ES_tradnl" sz="2400" dirty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disfunción hepática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parece limitada a las dos primeras especies. </a:t>
            </a:r>
            <a:endParaRPr lang="es-E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40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23528" y="548680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4</a:t>
            </a:r>
            <a:r>
              <a:rPr lang="es-ES_tradnl" sz="2400" dirty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. El riñón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puede presentar dos tipos de lesiones diferenciadas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:</a:t>
            </a:r>
          </a:p>
          <a:p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Una </a:t>
            </a:r>
            <a:r>
              <a:rPr lang="es-ES_tradnl" sz="2400" dirty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necrosis tubular secundaria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a hemoglobinuria y </a:t>
            </a:r>
            <a:r>
              <a:rPr lang="es-ES_tradnl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mioglobinuria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en infecciones graves por el 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P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falciparum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con </a:t>
            </a:r>
            <a:r>
              <a:rPr lang="es-ES_tradnl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parasitemia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importante</a:t>
            </a:r>
          </a:p>
          <a:p>
            <a:r>
              <a:rPr lang="es-ES_tradnl" sz="2400" dirty="0" smtClean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Un </a:t>
            </a:r>
            <a:r>
              <a:rPr lang="es-MX" sz="2400" dirty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síndrome nefrótico </a:t>
            </a:r>
            <a:r>
              <a:rPr lang="es-MX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asociado al </a:t>
            </a:r>
            <a:r>
              <a:rPr lang="es-MX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P</a:t>
            </a:r>
            <a:r>
              <a:rPr lang="es-MX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es-MX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malariae</a:t>
            </a:r>
            <a:r>
              <a:rPr lang="es-MX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, </a:t>
            </a:r>
            <a:endParaRPr lang="es-ES" sz="2400" dirty="0"/>
          </a:p>
        </p:txBody>
      </p:sp>
      <p:sp>
        <p:nvSpPr>
          <p:cNvPr id="3" name="Rectángulo 2"/>
          <p:cNvSpPr/>
          <p:nvPr/>
        </p:nvSpPr>
        <p:spPr>
          <a:xfrm>
            <a:off x="242846" y="3109754"/>
            <a:ext cx="87849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5. El pulmón se afecta fundamentalmente en la infección grave por el 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P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falciparum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, manifestándose como </a:t>
            </a:r>
            <a:r>
              <a:rPr lang="es-ES_tradnl" sz="2400" dirty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edema agudo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de pulmón. </a:t>
            </a:r>
            <a:endParaRPr lang="es-ES" sz="2400" dirty="0"/>
          </a:p>
        </p:txBody>
      </p:sp>
      <p:sp>
        <p:nvSpPr>
          <p:cNvPr id="4" name="Rectángulo 3"/>
          <p:cNvSpPr/>
          <p:nvPr/>
        </p:nvSpPr>
        <p:spPr>
          <a:xfrm>
            <a:off x="325198" y="4653136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6. La placenta es uno de los órganos más afectados, ya que la circulación </a:t>
            </a:r>
            <a:r>
              <a:rPr lang="es-ES_tradnl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uteroplacentaria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parece ofrecer condiciones favorables para la supervivencia y reproducción del 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P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falciparum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09946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71600" y="260648"/>
            <a:ext cx="64087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_tradnl" sz="2400" b="1" u="sng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INMUNIDAD</a:t>
            </a:r>
            <a:r>
              <a:rPr lang="es-ES_tradnl" b="1" u="sng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_tradnl" b="1" u="sng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endParaRPr lang="es-E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67544" y="1412776"/>
            <a:ext cx="77048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Se reconocen dos tipos de respuesta  inmunológica contra el paludismo</a:t>
            </a:r>
            <a:r>
              <a:rPr lang="es-ES" sz="2400" dirty="0" smtClean="0"/>
              <a:t>:</a:t>
            </a:r>
          </a:p>
          <a:p>
            <a:r>
              <a:rPr lang="es-ES" sz="2400" dirty="0" smtClean="0"/>
              <a:t> </a:t>
            </a:r>
            <a:r>
              <a:rPr lang="es-ES" sz="2400" dirty="0">
                <a:latin typeface="Arial Black" panose="020B0A04020102020204" pitchFamily="34" charset="0"/>
              </a:rPr>
              <a:t>natural y adquirida.</a:t>
            </a:r>
          </a:p>
          <a:p>
            <a:r>
              <a:rPr lang="es-ES" sz="2400" dirty="0"/>
              <a:t>Inmunidad natural</a:t>
            </a:r>
            <a:r>
              <a:rPr lang="es-ES" sz="2400" dirty="0" smtClean="0"/>
              <a:t>.</a:t>
            </a:r>
          </a:p>
          <a:p>
            <a:r>
              <a:rPr lang="es-ES" sz="2400" dirty="0" smtClean="0"/>
              <a:t>El </a:t>
            </a:r>
            <a:r>
              <a:rPr lang="es-ES" sz="2400" dirty="0"/>
              <a:t>ejemplo </a:t>
            </a:r>
            <a:r>
              <a:rPr lang="es-ES" sz="2400" dirty="0" smtClean="0"/>
              <a:t>clásico </a:t>
            </a:r>
            <a:r>
              <a:rPr lang="es-ES" sz="2400" dirty="0"/>
              <a:t>es la protección que confiere la </a:t>
            </a:r>
            <a:r>
              <a:rPr lang="es-ES" sz="2400" dirty="0">
                <a:latin typeface="Arial Black" panose="020B0A04020102020204" pitchFamily="34" charset="0"/>
              </a:rPr>
              <a:t>ausencia del antígeno </a:t>
            </a:r>
            <a:r>
              <a:rPr lang="es-ES" sz="2400" dirty="0" err="1">
                <a:latin typeface="Arial Black" panose="020B0A04020102020204" pitchFamily="34" charset="0"/>
              </a:rPr>
              <a:t>Duffy</a:t>
            </a:r>
            <a:r>
              <a:rPr lang="es-ES" sz="2400" dirty="0">
                <a:latin typeface="Arial Black" panose="020B0A04020102020204" pitchFamily="34" charset="0"/>
              </a:rPr>
              <a:t> (</a:t>
            </a:r>
            <a:r>
              <a:rPr lang="es-ES" sz="2400" dirty="0" err="1">
                <a:latin typeface="Arial Black" panose="020B0A04020102020204" pitchFamily="34" charset="0"/>
              </a:rPr>
              <a:t>Fya</a:t>
            </a:r>
            <a:r>
              <a:rPr lang="es-ES" sz="2400" dirty="0">
                <a:latin typeface="Arial Black" panose="020B0A04020102020204" pitchFamily="34" charset="0"/>
              </a:rPr>
              <a:t> </a:t>
            </a:r>
            <a:r>
              <a:rPr lang="es-ES" sz="2400" dirty="0" err="1">
                <a:latin typeface="Arial Black" panose="020B0A04020102020204" pitchFamily="34" charset="0"/>
              </a:rPr>
              <a:t>Fyb</a:t>
            </a:r>
            <a:r>
              <a:rPr lang="es-ES" sz="2400" dirty="0">
                <a:latin typeface="Arial Black" panose="020B0A04020102020204" pitchFamily="34" charset="0"/>
              </a:rPr>
              <a:t>), </a:t>
            </a:r>
            <a:r>
              <a:rPr lang="es-ES" sz="2400" dirty="0"/>
              <a:t>determinante del grupo sanguíneo, a la infección por el P. </a:t>
            </a:r>
            <a:r>
              <a:rPr lang="es-ES" sz="2400" dirty="0" err="1"/>
              <a:t>vivax</a:t>
            </a:r>
            <a:r>
              <a:rPr lang="es-ES" sz="2400" dirty="0"/>
              <a:t>, el cual requiere la presencia de este antígeno en la superficie </a:t>
            </a:r>
            <a:r>
              <a:rPr lang="es-ES" sz="2400" dirty="0" err="1"/>
              <a:t>eritrocitaria</a:t>
            </a:r>
            <a:r>
              <a:rPr lang="es-ES" sz="2400" dirty="0"/>
              <a:t> para posibilitar su invasión.  La mayoría de los habitantes de África occidental y sus descendientes afroamericanos muestran resistencia a la infección por el P. </a:t>
            </a:r>
            <a:r>
              <a:rPr lang="es-ES" sz="2400" dirty="0" err="1"/>
              <a:t>vivax</a:t>
            </a:r>
            <a:r>
              <a:rPr lang="es-ES" sz="2400" dirty="0"/>
              <a:t> a través de este mecanismo</a:t>
            </a:r>
            <a:r>
              <a:rPr lang="es-ES" sz="2400" dirty="0" smtClean="0"/>
              <a:t>.           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10590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3302" y="476672"/>
            <a:ext cx="8545161" cy="3168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_tradnl" sz="2400" dirty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hemoglobina S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confiere cierta protección frente a el 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falciparum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, ya que los individuos heterocigotos (hemoglobina AS) tienen menos infecciones graves que aquellos con el genotipo AA. </a:t>
            </a:r>
            <a:endParaRPr lang="es-ES" sz="240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79512" y="3645024"/>
            <a:ext cx="8568952" cy="2793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La prevalencia de la </a:t>
            </a:r>
            <a:r>
              <a:rPr lang="es-ES_tradnl" sz="2400" dirty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deficiencia de glucosa-6-fosfatodeshidrogenasa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y de la talasemia es más elevada en zonas que son, o han sido, endémicas para el 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P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falciparum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; sin embargo, su relación con una mayor protección de la infección es controvertida.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75462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95536" y="476672"/>
            <a:ext cx="82089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b="1" i="1" dirty="0">
                <a:solidFill>
                  <a:srgbClr val="000000"/>
                </a:solidFill>
                <a:ea typeface="Times New Roman" panose="02020603050405020304" pitchFamily="18" charset="0"/>
              </a:rPr>
              <a:t>Inmunidad adquirida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Las infecciones repetidas conducen al desarrollo de una respuesta inmunitaria contra el parásito (específica de especie y de cepa) que proporciona una protección adecuada contra la reinfección. </a:t>
            </a:r>
            <a:endParaRPr lang="es-ES" sz="2400" dirty="0"/>
          </a:p>
        </p:txBody>
      </p:sp>
      <p:sp>
        <p:nvSpPr>
          <p:cNvPr id="3" name="Rectángulo 2"/>
          <p:cNvSpPr/>
          <p:nvPr/>
        </p:nvSpPr>
        <p:spPr>
          <a:xfrm>
            <a:off x="395536" y="2420888"/>
            <a:ext cx="8352928" cy="3024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_tradnl" sz="2400" b="1" dirty="0">
                <a:ea typeface="Times New Roman" panose="02020603050405020304" pitchFamily="18" charset="0"/>
              </a:rPr>
              <a:t>DIAGNÓSTICO</a:t>
            </a:r>
            <a:endParaRPr lang="es-E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_tradnl" sz="2400" dirty="0">
                <a:ea typeface="Times New Roman" panose="02020603050405020304" pitchFamily="18" charset="0"/>
              </a:rPr>
              <a:t>El diagnóstico del paludismo no es clínico, sino parasitológico</a:t>
            </a:r>
            <a:r>
              <a:rPr lang="es-ES_tradnl" sz="2400" dirty="0" smtClean="0">
                <a:ea typeface="Times New Roman" panose="02020603050405020304" pitchFamily="18" charset="0"/>
              </a:rPr>
              <a:t>. La </a:t>
            </a:r>
            <a:r>
              <a:rPr lang="es-ES_tradnl" sz="2400" dirty="0">
                <a:ea typeface="Times New Roman" panose="02020603050405020304" pitchFamily="18" charset="0"/>
              </a:rPr>
              <a:t>historia epidemiológica puede ayudar en la forma importada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10133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611560" y="548681"/>
            <a:ext cx="8136904" cy="5776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QUIMIOPROFILAXIS</a:t>
            </a:r>
          </a:p>
          <a:p>
            <a:r>
              <a:rPr lang="es-ES" sz="2400" dirty="0"/>
              <a:t>Toda persona que va a visitar una zona endémica donde no se haya reportado resistencia a la </a:t>
            </a:r>
            <a:r>
              <a:rPr lang="es-ES" sz="2400" dirty="0" err="1"/>
              <a:t>cloroquina</a:t>
            </a:r>
            <a:r>
              <a:rPr lang="es-ES" sz="2400" dirty="0"/>
              <a:t>, debe comenzar desde 2 semanas antes del viaje a tomar una dosis semanal de 5 mg/kg de </a:t>
            </a:r>
            <a:r>
              <a:rPr lang="es-ES" sz="2400" dirty="0" err="1"/>
              <a:t>cloroquina</a:t>
            </a:r>
            <a:r>
              <a:rPr lang="es-ES" sz="2400" dirty="0"/>
              <a:t> base (300 mg como promedio</a:t>
            </a:r>
            <a:r>
              <a:rPr lang="es-ES" sz="2400" dirty="0" smtClean="0"/>
              <a:t>)</a:t>
            </a:r>
          </a:p>
          <a:p>
            <a:r>
              <a:rPr lang="es-ES" sz="2400" dirty="0" smtClean="0"/>
              <a:t>Continuar </a:t>
            </a:r>
            <a:r>
              <a:rPr lang="es-ES" sz="2400" dirty="0"/>
              <a:t>esta medicación de 4 a 6 semanas después de abandonar la zona endémica o hacer un tratamiento radical. </a:t>
            </a:r>
            <a:endParaRPr lang="es-ES" sz="2400" dirty="0" smtClean="0"/>
          </a:p>
          <a:p>
            <a:r>
              <a:rPr lang="es-ES" sz="2400" dirty="0" smtClean="0"/>
              <a:t>Este </a:t>
            </a:r>
            <a:r>
              <a:rPr lang="es-ES" sz="2400" dirty="0"/>
              <a:t>tratamiento no está contraindicado durante el embarazo</a:t>
            </a:r>
            <a:r>
              <a:rPr lang="es-ES" sz="2400" dirty="0" smtClean="0"/>
              <a:t>.</a:t>
            </a:r>
          </a:p>
          <a:p>
            <a:r>
              <a:rPr lang="es-ES" sz="2400" b="1" dirty="0" smtClean="0">
                <a:solidFill>
                  <a:srgbClr val="C00000"/>
                </a:solidFill>
              </a:rPr>
              <a:t> </a:t>
            </a:r>
            <a:r>
              <a:rPr lang="es-ES" sz="2400" b="1" dirty="0">
                <a:solidFill>
                  <a:srgbClr val="C00000"/>
                </a:solidFill>
              </a:rPr>
              <a:t>Si se trata de una región donde se ha reportado resistencia a la </a:t>
            </a:r>
            <a:r>
              <a:rPr lang="es-ES" sz="2400" b="1" dirty="0" err="1">
                <a:solidFill>
                  <a:srgbClr val="C00000"/>
                </a:solidFill>
              </a:rPr>
              <a:t>cloroquina</a:t>
            </a:r>
            <a:r>
              <a:rPr lang="es-ES" sz="2400" b="1" dirty="0">
                <a:solidFill>
                  <a:srgbClr val="C00000"/>
                </a:solidFill>
              </a:rPr>
              <a:t> se recomiendan 250 mg de </a:t>
            </a:r>
            <a:r>
              <a:rPr lang="es-ES" sz="2400" b="1" dirty="0" err="1">
                <a:solidFill>
                  <a:srgbClr val="C00000"/>
                </a:solidFill>
              </a:rPr>
              <a:t>mefloquina</a:t>
            </a:r>
            <a:r>
              <a:rPr lang="es-ES" sz="2400" b="1" dirty="0">
                <a:solidFill>
                  <a:srgbClr val="C00000"/>
                </a:solidFill>
              </a:rPr>
              <a:t> (una 4-quinolinametanol) una vez a la semana.</a:t>
            </a:r>
          </a:p>
        </p:txBody>
      </p:sp>
    </p:spTree>
    <p:extLst>
      <p:ext uri="{BB962C8B-B14F-4D97-AF65-F5344CB8AC3E}">
        <p14:creationId xmlns:p14="http://schemas.microsoft.com/office/powerpoint/2010/main" val="264445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873746" y="188640"/>
            <a:ext cx="5618584" cy="476324"/>
          </a:xfrm>
        </p:spPr>
        <p:txBody>
          <a:bodyPr/>
          <a:lstStyle/>
          <a:p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  <a:endParaRPr lang="es-E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23528" y="764704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altLang="es-ES" sz="2400" dirty="0">
                <a:latin typeface="Arial Black" panose="020B0A04020102020204" pitchFamily="34" charset="0"/>
              </a:rPr>
              <a:t>El Paludismo</a:t>
            </a:r>
            <a:r>
              <a:rPr lang="es-ES" altLang="es-ES" sz="2400" dirty="0"/>
              <a:t> (Malaria) es una enfermedad </a:t>
            </a:r>
            <a:r>
              <a:rPr lang="es-ES" altLang="es-ES" sz="2400" dirty="0">
                <a:latin typeface="Arial Black" panose="020B0A04020102020204" pitchFamily="34" charset="0"/>
              </a:rPr>
              <a:t>infecciosa</a:t>
            </a:r>
            <a:r>
              <a:rPr lang="es-ES" altLang="es-ES" sz="2400" dirty="0"/>
              <a:t> que se observa en todas las </a:t>
            </a:r>
            <a:r>
              <a:rPr lang="es-ES" altLang="es-ES" sz="2400" dirty="0">
                <a:latin typeface="Arial Black" panose="020B0A04020102020204" pitchFamily="34" charset="0"/>
              </a:rPr>
              <a:t>regiones tropicales </a:t>
            </a:r>
            <a:endParaRPr lang="es-ES" sz="2400" dirty="0"/>
          </a:p>
        </p:txBody>
      </p:sp>
      <p:sp>
        <p:nvSpPr>
          <p:cNvPr id="6" name="5 Rectángulo"/>
          <p:cNvSpPr/>
          <p:nvPr/>
        </p:nvSpPr>
        <p:spPr>
          <a:xfrm>
            <a:off x="372411" y="2060848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Existen 120 especies de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Plasmodium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conocidas, la mayoría de los cuales pertenecen al reino animal (aves, reptiles y primates), solo cuatro afectan al ser humano: 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P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vivax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, 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P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ovale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, 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P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malariae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y 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P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falciparum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</a:t>
            </a:r>
            <a:endParaRPr lang="es-E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95536" y="3812847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dirty="0">
                <a:ea typeface="Times New Roman" panose="02020603050405020304" pitchFamily="18" charset="0"/>
              </a:rPr>
              <a:t>La severidad de la enfermedad es directamente proporcional a la concentración parasitaria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23528" y="5013176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_tradnl" sz="2400" dirty="0">
                <a:ea typeface="Times New Roman" panose="02020603050405020304" pitchFamily="18" charset="0"/>
              </a:rPr>
              <a:t>El diagnóstico del paludismo no es clínico, sino parasitológico. La historia epidemiológica puede ayudar en la forma importada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640" y="764704"/>
            <a:ext cx="6348413" cy="3881437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9980"/>
            <a:ext cx="8928992" cy="6053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1691680" y="260648"/>
            <a:ext cx="4968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ANEXOS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811232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Ciencias Ficiologica\Desktop\taller maria\ejercicios listos\paludismo\imagenes\$RPFPVOI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260649"/>
            <a:ext cx="8766373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3752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95536" y="404664"/>
            <a:ext cx="8352928" cy="3881437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ES" sz="2400" dirty="0">
                <a:solidFill>
                  <a:schemeClr val="tx1"/>
                </a:solidFill>
                <a:latin typeface="Arial" panose="020B0604020202020204" pitchFamily="34" charset="0"/>
              </a:rPr>
              <a:t>Se consideran </a:t>
            </a:r>
            <a:r>
              <a:rPr lang="es-ES" altLang="es-ES" sz="2400" dirty="0">
                <a:solidFill>
                  <a:schemeClr val="tx1"/>
                </a:solidFill>
                <a:latin typeface="Arial Black" panose="020B0A04020102020204" pitchFamily="34" charset="0"/>
              </a:rPr>
              <a:t>determinantes epidemiológicas </a:t>
            </a:r>
            <a:endParaRPr lang="es-ES" altLang="es-ES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es-ES" altLang="es-ES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La </a:t>
            </a:r>
            <a:r>
              <a:rPr lang="es-ES" altLang="es-ES" sz="2400" dirty="0">
                <a:solidFill>
                  <a:schemeClr val="tx1"/>
                </a:solidFill>
                <a:latin typeface="Arial" panose="020B0604020202020204" pitchFamily="34" charset="0"/>
              </a:rPr>
              <a:t>composición inmunológicas 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es-ES" altLang="es-ES" sz="2400" dirty="0">
                <a:solidFill>
                  <a:schemeClr val="tx1"/>
                </a:solidFill>
                <a:latin typeface="Arial" panose="020B0604020202020204" pitchFamily="34" charset="0"/>
              </a:rPr>
              <a:t> Genética de la población,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es-ES" altLang="es-ES" sz="2400" dirty="0">
                <a:solidFill>
                  <a:schemeClr val="tx1"/>
                </a:solidFill>
                <a:latin typeface="Arial" panose="020B0604020202020204" pitchFamily="34" charset="0"/>
              </a:rPr>
              <a:t> Especie de los parásitos y de los mosquitos de la comunidad en riesgo, 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es-ES" altLang="es-ES" sz="2400" dirty="0">
                <a:solidFill>
                  <a:schemeClr val="tx1"/>
                </a:solidFill>
                <a:latin typeface="Arial" panose="020B0604020202020204" pitchFamily="34" charset="0"/>
              </a:rPr>
              <a:t>Nivel de pluviosidad,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es-ES" altLang="es-ES" sz="2400" dirty="0">
                <a:solidFill>
                  <a:schemeClr val="tx1"/>
                </a:solidFill>
                <a:latin typeface="Arial" panose="020B0604020202020204" pitchFamily="34" charset="0"/>
              </a:rPr>
              <a:t> Temperatura,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es-ES" altLang="es-ES" sz="2400" dirty="0">
                <a:solidFill>
                  <a:schemeClr val="tx1"/>
                </a:solidFill>
                <a:latin typeface="Arial" panose="020B0604020202020204" pitchFamily="34" charset="0"/>
              </a:rPr>
              <a:t> Distribución de los lugares de cría de los mosquitos,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es-ES" altLang="es-ES" sz="2400" dirty="0">
                <a:solidFill>
                  <a:schemeClr val="tx1"/>
                </a:solidFill>
                <a:latin typeface="Arial" panose="020B0604020202020204" pitchFamily="34" charset="0"/>
              </a:rPr>
              <a:t> Uso de fármacos antipalúdicos </a:t>
            </a:r>
            <a:endParaRPr lang="es-ES" altLang="es-ES" sz="2400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es-ES" altLang="es-ES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Y </a:t>
            </a:r>
            <a:r>
              <a:rPr lang="es-ES" altLang="es-ES" sz="2400" dirty="0">
                <a:solidFill>
                  <a:schemeClr val="tx1"/>
                </a:solidFill>
                <a:latin typeface="Arial" panose="020B0604020202020204" pitchFamily="34" charset="0"/>
              </a:rPr>
              <a:t>la aplicación de otras medidas de control que pudieran disminuir la transmisión de esta enfermedad infecciosa.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4756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Ciencias Ficiologica\Desktop\taller maria\ejercicios listos\paludismo\imagenes\P_ovale_trofozoito_gota grues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92696"/>
            <a:ext cx="2540000" cy="2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Ciencias Ficiologica\Desktop\taller maria\ejercicios listos\paludismo\imagenes\P_vivax_esquizont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773" y="620688"/>
            <a:ext cx="2540000" cy="2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Ciencias Ficiologica\Desktop\taller maria\ejercicios listos\paludismo\imagenes\P_vivax_trofozoito_ gota grues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20688"/>
            <a:ext cx="2540000" cy="2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Ciencias Ficiologica\Desktop\taller maria\ejercicios listos\paludismo\imagenes\P_malariae_gametocito_ DPDx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5940" y="3717032"/>
            <a:ext cx="2293339" cy="2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244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6408712" cy="6387973"/>
          </a:xfrm>
        </p:spPr>
      </p:pic>
    </p:spTree>
    <p:extLst>
      <p:ext uri="{BB962C8B-B14F-4D97-AF65-F5344CB8AC3E}">
        <p14:creationId xmlns:p14="http://schemas.microsoft.com/office/powerpoint/2010/main" val="92379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WordArt 2" descr="Saco de papel"/>
          <p:cNvSpPr>
            <a:spLocks noChangeArrowheads="1" noChangeShapeType="1" noTextEdit="1"/>
          </p:cNvSpPr>
          <p:nvPr/>
        </p:nvSpPr>
        <p:spPr bwMode="auto">
          <a:xfrm>
            <a:off x="2495550" y="1417638"/>
            <a:ext cx="4133850" cy="17065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eaLnBrk="1" hangingPunct="1">
              <a:defRPr/>
            </a:pPr>
            <a:r>
              <a:rPr lang="es-ES" sz="36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/>
                  </a:outerShdw>
                </a:effectLst>
                <a:latin typeface="Times New Roman"/>
                <a:cs typeface="Times New Roman"/>
              </a:rPr>
              <a:t>Muchas Gracia</a:t>
            </a:r>
            <a:r>
              <a:rPr lang="es-ES" sz="36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/>
                  </a:outerShdw>
                </a:effectLst>
                <a:latin typeface="Times New Roman"/>
                <a:cs typeface="Times New Roman"/>
              </a:rPr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ángulo 3"/>
          <p:cNvSpPr>
            <a:spLocks noChangeArrowheads="1"/>
          </p:cNvSpPr>
          <p:nvPr/>
        </p:nvSpPr>
        <p:spPr bwMode="auto">
          <a:xfrm>
            <a:off x="323528" y="476672"/>
            <a:ext cx="8353176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2800" dirty="0">
                <a:solidFill>
                  <a:schemeClr val="tx1"/>
                </a:solidFill>
                <a:latin typeface="Arial" panose="020B0604020202020204" pitchFamily="34" charset="0"/>
              </a:rPr>
              <a:t>El aumento de la colaboración médica cubana en muchos países, y sobre todo en aquellos donde el paludismo es endémico y otras enfermedades infecciosas aumentan la </a:t>
            </a:r>
            <a:r>
              <a:rPr lang="es-ES" altLang="es-ES" sz="2800" dirty="0" err="1">
                <a:solidFill>
                  <a:schemeClr val="tx1"/>
                </a:solidFill>
                <a:latin typeface="Arial" panose="020B0604020202020204" pitchFamily="34" charset="0"/>
              </a:rPr>
              <a:t>morbi</a:t>
            </a:r>
            <a:r>
              <a:rPr lang="es-ES" altLang="es-ES" sz="2800" dirty="0">
                <a:solidFill>
                  <a:schemeClr val="tx1"/>
                </a:solidFill>
                <a:latin typeface="Arial" panose="020B0604020202020204" pitchFamily="34" charset="0"/>
              </a:rPr>
              <a:t>-mortalidad  </a:t>
            </a:r>
            <a:r>
              <a:rPr lang="es-ES" altLang="es-ES" sz="2800" dirty="0" smtClean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s-ES" altLang="es-ES" sz="2800" dirty="0">
                <a:solidFill>
                  <a:schemeClr val="tx1"/>
                </a:solidFill>
                <a:latin typeface="Arial" panose="020B0604020202020204" pitchFamily="34" charset="0"/>
              </a:rPr>
              <a:t>, nos obliga a aumentar la capacitación médica  sobre esta terrible enfermedad infecciosa. </a:t>
            </a:r>
            <a:endParaRPr lang="es-ES" altLang="es-ES" sz="2800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s-ES" altLang="es-ES" sz="2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2800" dirty="0">
                <a:solidFill>
                  <a:schemeClr val="tx1"/>
                </a:solidFill>
                <a:latin typeface="Arial" panose="020B0604020202020204" pitchFamily="34" charset="0"/>
              </a:rPr>
              <a:t>Lo expuesto anteriormente es expresión de la necesidad de  recopilar, analizar y sintetizar el estado actual de algunas enfermedades infecciosa </a:t>
            </a:r>
            <a:r>
              <a:rPr lang="es-ES" altLang="es-ES" sz="2800" dirty="0" smtClean="0">
                <a:solidFill>
                  <a:schemeClr val="tx1"/>
                </a:solidFill>
                <a:latin typeface="Arial" panose="020B0604020202020204" pitchFamily="34" charset="0"/>
              </a:rPr>
              <a:t>haciendo énfasis en el paludismo</a:t>
            </a:r>
            <a:endParaRPr lang="es-ES" altLang="es-ES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55576" y="692696"/>
            <a:ext cx="792088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_tradnl" sz="2400" dirty="0">
                <a:ea typeface="Times New Roman" panose="02020603050405020304" pitchFamily="18" charset="0"/>
              </a:rPr>
              <a:t>Es la enfermedad parasitaria más importante del ser humano</a:t>
            </a:r>
            <a:r>
              <a:rPr lang="es-ES_tradnl" sz="2400" dirty="0" smtClean="0"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_tradnl" sz="2400" dirty="0" smtClean="0">
                <a:ea typeface="Times New Roman" panose="02020603050405020304" pitchFamily="18" charset="0"/>
              </a:rPr>
              <a:t> </a:t>
            </a:r>
            <a:r>
              <a:rPr lang="es-ES_tradnl" sz="2400" dirty="0">
                <a:ea typeface="Times New Roman" panose="02020603050405020304" pitchFamily="18" charset="0"/>
              </a:rPr>
              <a:t>Constituye, aún hoy en día, uno de los problemas de salud pública más importante en el ámbito mundial</a:t>
            </a:r>
            <a:r>
              <a:rPr lang="es-ES_tradnl" sz="2400" dirty="0" smtClean="0"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_tradnl" sz="2400" dirty="0" smtClean="0">
                <a:ea typeface="Times New Roman" panose="02020603050405020304" pitchFamily="18" charset="0"/>
              </a:rPr>
              <a:t> </a:t>
            </a:r>
            <a:r>
              <a:rPr lang="es-ES_tradnl" sz="2400" dirty="0">
                <a:ea typeface="Times New Roman" panose="02020603050405020304" pitchFamily="18" charset="0"/>
              </a:rPr>
              <a:t>Es habitualmente transmitida al hombre por la picadura de las hembras de mosquitos del género Anofeles</a:t>
            </a:r>
            <a:r>
              <a:rPr lang="es-ES_tradnl" sz="2400" dirty="0" smtClean="0"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_tradnl" sz="2400" dirty="0" smtClean="0">
                <a:ea typeface="Times New Roman" panose="02020603050405020304" pitchFamily="18" charset="0"/>
              </a:rPr>
              <a:t> </a:t>
            </a:r>
            <a:r>
              <a:rPr lang="es-ES_tradnl" sz="2400" dirty="0">
                <a:ea typeface="Times New Roman" panose="02020603050405020304" pitchFamily="18" charset="0"/>
              </a:rPr>
              <a:t>La infección también puede ser adquirida por transfusión de sangre infectada y por vía </a:t>
            </a:r>
            <a:r>
              <a:rPr lang="es-ES_tradnl" sz="2400" dirty="0" err="1" smtClean="0">
                <a:ea typeface="Times New Roman" panose="02020603050405020304" pitchFamily="18" charset="0"/>
              </a:rPr>
              <a:t>transplacentaria</a:t>
            </a:r>
            <a:r>
              <a:rPr lang="es-ES_tradnl" sz="2400" dirty="0" smtClean="0">
                <a:ea typeface="Times New Roman" panose="02020603050405020304" pitchFamily="18" charset="0"/>
              </a:rPr>
              <a:t>.</a:t>
            </a:r>
            <a:endParaRPr lang="es-E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84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23528" y="836712"/>
            <a:ext cx="8424936" cy="6047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2400" dirty="0">
                <a:ea typeface="Times New Roman" panose="02020603050405020304" pitchFamily="18" charset="0"/>
              </a:rPr>
              <a:t>La severidad de la enfermedad es directamente proporcional a la concentración </a:t>
            </a:r>
            <a:r>
              <a:rPr lang="es-ES_tradnl" sz="2400" dirty="0" smtClean="0">
                <a:ea typeface="Times New Roman" panose="02020603050405020304" pitchFamily="18" charset="0"/>
              </a:rPr>
              <a:t>parasitaria</a:t>
            </a:r>
          </a:p>
          <a:p>
            <a:pPr>
              <a:lnSpc>
                <a:spcPct val="150000"/>
              </a:lnSpc>
            </a:pPr>
            <a:r>
              <a:rPr lang="es-ES_tradnl" sz="2400" dirty="0" smtClean="0">
                <a:ea typeface="Times New Roman" panose="02020603050405020304" pitchFamily="18" charset="0"/>
              </a:rPr>
              <a:t>Los </a:t>
            </a:r>
            <a:r>
              <a:rPr lang="es-ES_tradnl" sz="2400" dirty="0">
                <a:ea typeface="Times New Roman" panose="02020603050405020304" pitchFamily="18" charset="0"/>
              </a:rPr>
              <a:t>eritrocitos pierden elasticidad, se adhieren al endotelio vascular y aumentan su fragilidad, por lo que disminuye el transporte de oxígeno y se liberan toxinas y antígenos</a:t>
            </a:r>
            <a:r>
              <a:rPr lang="es-ES_tradnl" sz="2400" dirty="0" smtClean="0">
                <a:ea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s-ES_tradnl" sz="2400" dirty="0" smtClean="0">
                <a:ea typeface="Times New Roman" panose="02020603050405020304" pitchFamily="18" charset="0"/>
              </a:rPr>
              <a:t> </a:t>
            </a:r>
            <a:r>
              <a:rPr lang="es-ES_tradnl" sz="2400" dirty="0">
                <a:ea typeface="Times New Roman" panose="02020603050405020304" pitchFamily="18" charset="0"/>
              </a:rPr>
              <a:t>Como consecuencia del daño eritrocitario se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producen: hemólisis, anemia, anoxia, bloqueo capilar, vasodilatación, aumento de la permeabilidad vascular y defectos de la coagulación por </a:t>
            </a:r>
            <a:r>
              <a:rPr lang="es-ES_tradnl" sz="2400" dirty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insuficiencia hepática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</a:t>
            </a:r>
            <a:r>
              <a:rPr lang="es-ES_tradnl" sz="24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s-ES_tradnl" sz="2400" dirty="0">
                <a:ea typeface="Times New Roman" panose="02020603050405020304" pitchFamily="18" charset="0"/>
              </a:rPr>
              <a:t>Estas alteraciones conducen al fallo </a:t>
            </a:r>
            <a:r>
              <a:rPr lang="es-ES_tradnl" sz="2400" dirty="0" err="1">
                <a:ea typeface="Times New Roman" panose="02020603050405020304" pitchFamily="18" charset="0"/>
              </a:rPr>
              <a:t>multiorgánico</a:t>
            </a:r>
            <a:r>
              <a:rPr lang="es-ES_tradnl" sz="2400" dirty="0" smtClean="0">
                <a:ea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s-ES_tradnl" dirty="0" smtClean="0">
                <a:ea typeface="Times New Roman" panose="02020603050405020304" pitchFamily="18" charset="0"/>
              </a:rPr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2438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51520" y="1340768"/>
            <a:ext cx="84249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2400" dirty="0">
                <a:ea typeface="Times New Roman" panose="02020603050405020304" pitchFamily="18" charset="0"/>
              </a:rPr>
              <a:t>. El </a:t>
            </a:r>
            <a:r>
              <a:rPr lang="es-ES_tradnl" sz="2400" b="1" dirty="0">
                <a:ea typeface="Times New Roman" panose="02020603050405020304" pitchFamily="18" charset="0"/>
              </a:rPr>
              <a:t>P. </a:t>
            </a:r>
            <a:r>
              <a:rPr lang="es-ES_tradnl" sz="2400" b="1" dirty="0" err="1">
                <a:ea typeface="Times New Roman" panose="02020603050405020304" pitchFamily="18" charset="0"/>
              </a:rPr>
              <a:t>falciparum</a:t>
            </a:r>
            <a:r>
              <a:rPr lang="es-ES_tradnl" sz="2400" dirty="0">
                <a:ea typeface="Times New Roman" panose="02020603050405020304" pitchFamily="18" charset="0"/>
              </a:rPr>
              <a:t>, a diferencia de otras especies, causa enfermedad grave, porque parasita todos los estadios de maduración del hematíe</a:t>
            </a:r>
            <a:r>
              <a:rPr lang="es-ES_tradnl" sz="2400" dirty="0">
                <a:latin typeface="Arial Black" panose="020B0A04020102020204" pitchFamily="34" charset="0"/>
                <a:ea typeface="Times New Roman" panose="02020603050405020304" pitchFamily="18" charset="0"/>
              </a:rPr>
              <a:t>, provoca </a:t>
            </a:r>
            <a:r>
              <a:rPr lang="es-ES_tradnl" sz="2400" dirty="0" err="1">
                <a:latin typeface="Arial Black" panose="020B0A04020102020204" pitchFamily="34" charset="0"/>
                <a:ea typeface="Times New Roman" panose="02020603050405020304" pitchFamily="18" charset="0"/>
              </a:rPr>
              <a:t>esquizogonias</a:t>
            </a:r>
            <a:r>
              <a:rPr lang="es-ES_tradnl" sz="2400" dirty="0"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s-ES_tradnl" sz="2400" dirty="0" err="1">
                <a:latin typeface="Arial Black" panose="020B0A04020102020204" pitchFamily="34" charset="0"/>
                <a:ea typeface="Times New Roman" panose="02020603050405020304" pitchFamily="18" charset="0"/>
              </a:rPr>
              <a:t>eritrocíticas</a:t>
            </a:r>
            <a:r>
              <a:rPr lang="es-ES_tradnl" sz="2400" dirty="0">
                <a:latin typeface="Arial Black" panose="020B0A04020102020204" pitchFamily="34" charset="0"/>
                <a:ea typeface="Times New Roman" panose="02020603050405020304" pitchFamily="18" charset="0"/>
              </a:rPr>
              <a:t> de mayor productividad, tiene mayor velocidad de replicación y determinadas cepas son resistentes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40864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9512" y="260648"/>
            <a:ext cx="896448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_tradnl" sz="2400" b="1" u="sng" dirty="0">
                <a:solidFill>
                  <a:srgbClr val="000000"/>
                </a:solidFill>
                <a:ea typeface="Times New Roman" panose="02020603050405020304" pitchFamily="18" charset="0"/>
              </a:rPr>
              <a:t>ETIOLOGÍA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endParaRPr lang="es-E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Existen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120 especies de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Plasmodium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conocidas, la mayoría de los cuales pertenecen al reino animal (aves, reptiles y primates), solo cuatro afectan al ser humano: 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P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vivax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, 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P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ovale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, 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P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malariae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y 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P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</a:t>
            </a:r>
            <a:r>
              <a:rPr lang="es-ES_tradnl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falciparum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</a:t>
            </a:r>
            <a:endParaRPr lang="es-E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El complejo ciclo evolutivo de las especies de la malaria humana es esencialmente el mismo 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endParaRPr lang="es-ES_tradnl" sz="24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lphaLcParenR"/>
            </a:pP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Una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fase exógena sexual (esporogonia) con multiplicación en ciertos mosquitos del género </a:t>
            </a:r>
            <a:r>
              <a:rPr lang="es-ES_tradnl" sz="2400" b="1" dirty="0" err="1" smtClean="0">
                <a:solidFill>
                  <a:srgbClr val="000000"/>
                </a:solidFill>
                <a:ea typeface="Times New Roman" panose="02020603050405020304" pitchFamily="18" charset="0"/>
              </a:rPr>
              <a:t>Anopheles</a:t>
            </a:r>
            <a:endParaRPr lang="es-ES_tradnl" sz="24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lphaLcParenR"/>
            </a:pP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Una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fase endógena asexual (</a:t>
            </a:r>
            <a:r>
              <a:rPr lang="es-ES_tradnl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esquizogonia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) que se lleva a cabo en el hombre y que comprende a su vez una fase </a:t>
            </a:r>
            <a:r>
              <a:rPr lang="es-ES_tradnl" sz="2400" dirty="0" err="1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exoeritrocitaria</a:t>
            </a:r>
            <a:r>
              <a:rPr lang="es-ES_tradnl" sz="2400" dirty="0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y otra </a:t>
            </a:r>
            <a:r>
              <a:rPr lang="es-ES_tradnl" sz="2400" dirty="0" err="1">
                <a:solidFill>
                  <a:srgbClr val="0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eritrocitaria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.</a:t>
            </a:r>
            <a:endParaRPr lang="es-E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47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9512" y="620688"/>
            <a:ext cx="87849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La infección en el ser humano se inicia cuando una hembra del mosquito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Anopheles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inocula los </a:t>
            </a:r>
            <a:r>
              <a:rPr lang="es-ES_tradnl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esporozoitos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de </a:t>
            </a:r>
            <a:r>
              <a:rPr lang="es-ES_tradnl" sz="24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Plasmodium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en la sangre a través de su picadura. </a:t>
            </a:r>
            <a:endParaRPr lang="es-ES_tradnl" sz="24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s-ES_tradnl" sz="24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Tras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un breve tiempo en la sangre periférica, los 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ESPOROZOITOS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alcanzan el hígado, invaden los hepatocitos y comienzan a multiplicarse en lo que constituye la fase de </a:t>
            </a:r>
            <a:r>
              <a:rPr lang="es-ES_tradnl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esquizogonia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s-ES_tradnl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hepática, que da lugar a la formación de un </a:t>
            </a:r>
            <a:r>
              <a:rPr lang="es-ES_tradnl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ESQUIZONTE.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23607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1291</TotalTime>
  <Words>1964</Words>
  <Application>Microsoft Office PowerPoint</Application>
  <PresentationFormat>Presentación en pantalla (4:3)</PresentationFormat>
  <Paragraphs>110</Paragraphs>
  <Slides>32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3" baseType="lpstr"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Influencia del Balance redox materno entre las 30 y 36 semanas, sobre el peso al nacer.</dc:title>
  <dc:creator>GEDEME</dc:creator>
  <cp:lastModifiedBy>Ciencias Ficiologica</cp:lastModifiedBy>
  <cp:revision>127</cp:revision>
  <dcterms:created xsi:type="dcterms:W3CDTF">2009-11-25T02:37:56Z</dcterms:created>
  <dcterms:modified xsi:type="dcterms:W3CDTF">2020-04-29T15:02:49Z</dcterms:modified>
</cp:coreProperties>
</file>